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69" r:id="rId3"/>
    <p:sldId id="271" r:id="rId4"/>
    <p:sldId id="258" r:id="rId5"/>
    <p:sldId id="259" r:id="rId6"/>
    <p:sldId id="260" r:id="rId7"/>
    <p:sldId id="261" r:id="rId8"/>
    <p:sldId id="275" r:id="rId9"/>
    <p:sldId id="263" r:id="rId10"/>
    <p:sldId id="268" r:id="rId11"/>
    <p:sldId id="266" r:id="rId12"/>
    <p:sldId id="272" r:id="rId13"/>
    <p:sldId id="273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90FB5-3583-49D1-AD7D-DC4C8AD38B8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ACCCB-7894-4A38-B962-E2C856FC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5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1767-45C4-4217-8F84-EB5CE290E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DDE97-E11A-407C-8A3B-1FF5EB5EE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DD223-02CC-4AF0-9330-34DD0FFD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B9240-03D0-4E06-986A-3256F805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0AFA4-8D80-404F-A178-43D9E657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1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0B79-644A-4242-B223-8A54690E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1E578-0AA5-4BDC-906F-B66B1BCCE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F548-A828-4100-BA23-600CD472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FAD9-7241-4EE4-A786-24B81669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5878-0D5C-4E3B-9AEF-9F1771E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908B8-31B5-4803-964D-90C2E9346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A3F18-F3C3-47DE-8382-5886E7981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04E26-FC67-4E3E-8E3B-185A085E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27D5F-96CA-4625-AF32-5150DE56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14053-1DF4-424A-AF5A-8CFFC9BE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4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1DB7-FB58-4DFF-80AF-4FE986E3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3874-6551-4915-961E-1B505FF5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F5CF-8EF8-410D-9BF7-0C355347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2AFC5-4FAD-457B-BDEE-143202A7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64412-9241-4552-A676-49611850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E8BF-9A76-4313-88B7-B522E3D4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C42C2-AEC0-45FB-A1DF-70EAF474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DCE7-A9DD-4366-ABE5-0BA41098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FCDAB-239E-4E8C-8AD8-20AAFCED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76C7-180D-432B-BEF0-0EA7452C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6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E93E-1D0C-4ACD-8A69-A69EF5D4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F52FC-0D20-458C-96C4-445C83A8A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4D95D-094B-4E77-8FAA-27D637478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24D9D-C12F-40D5-9CA5-F719D6F6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CC15B-313C-4FD5-8720-000C5D84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FAB35-A3A1-41C6-9506-62E29EDD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C2C3-3905-416C-B107-120E058C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39B3E-4DBC-461E-878E-91F80E24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A58FB-DCA9-4FB0-9B81-168EE6F4A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EEAE7-AFA8-49F4-BB2B-826AD8EB5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0F1D7-C1D3-4CB8-9715-B224B3908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C0003-E040-47EF-8148-35C24A69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429AC-6AAA-489A-8C0A-93A8746C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CBBE8-CE21-4C20-A7D6-7008DC33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406D-911A-4D75-9DE5-9046A9FA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B3946-1CCC-4C63-8F5D-F6B7B6CA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7A11A-7A26-4991-9FD3-048710B5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9EF23-C443-4DD8-9F55-635D1BA7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0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95E48-5CEE-45EB-A0EA-03DD5CC3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F82D8-BB77-474A-9D71-032CF116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BFAB7-641D-4D57-B577-90AFC048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3E37-FE28-4179-9AB9-8E6A2B7E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28D9-77CB-4320-B87B-863A3765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FB7EF-0082-4144-9E2B-5CBC0C295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29E16-6F23-47B1-BD92-9958E8E9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2DDD2-7EAE-4789-8A83-57ED1AFB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486EC-46A5-4F4E-9400-0E4DE8B4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F9C7-4571-456D-91CC-36CD87D7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57735-7F87-457A-9E99-AC543D551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BAA51-F1FF-4568-8356-FB8BA4C0E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BF36-8F73-4F1B-B7BA-85B6EF58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22662-FEE0-42A7-A920-843E50AB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9BDC0-C15D-4B8E-8D56-8C0B42A1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D978B-4687-4FFC-A77E-5AA1668E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CD2BF-A454-4A10-8AA7-E7E9A07E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A1C9-A260-4B65-A6F3-E161B9241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E18E-B8DF-45C6-92D3-AC7AD84DB4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FB7C-A430-4A5F-ADC7-D6FB185AF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F9702-6C6B-4727-85B0-2BFB929BA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CE49-52C4-4C32-B312-6CCF914B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6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093691"/>
            <a:ext cx="5024582" cy="83099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97" y="2006328"/>
            <a:ext cx="2488296" cy="98277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EA110C-E55F-4E0C-BE82-633EE40C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1693882"/>
            <a:ext cx="7550297" cy="5164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A6EA9-9E50-4CC3-BD69-6CEF10A92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4" t="21684" r="21343"/>
          <a:stretch/>
        </p:blipFill>
        <p:spPr>
          <a:xfrm>
            <a:off x="0" y="55650"/>
            <a:ext cx="3699641" cy="962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FADD22-B984-4A78-AA07-76EF1CF41D68}"/>
              </a:ext>
            </a:extLst>
          </p:cNvPr>
          <p:cNvSpPr/>
          <p:nvPr/>
        </p:nvSpPr>
        <p:spPr>
          <a:xfrm>
            <a:off x="1073601" y="5093691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Fatima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aljojo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MD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edical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Oncologist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52" y="2676549"/>
            <a:ext cx="9151855" cy="1317306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 personalized cancer vaccine, induces potent T-cell responses and durable disease control in advanced melanoma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348701-D7C5-4606-82EC-9099B021A52D}"/>
              </a:ext>
            </a:extLst>
          </p:cNvPr>
          <p:cNvSpPr/>
          <p:nvPr/>
        </p:nvSpPr>
        <p:spPr>
          <a:xfrm>
            <a:off x="317907" y="1715603"/>
            <a:ext cx="12010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EVX-01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155" y="88491"/>
            <a:ext cx="11975690" cy="668326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B4814-B8AA-4763-B33D-6B7B3A38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6" y="509676"/>
            <a:ext cx="10412360" cy="57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A1629-3BB0-4F98-8357-51CC4AA8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70" y="371167"/>
            <a:ext cx="10872293" cy="6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480" y="1575962"/>
            <a:ext cx="11874033" cy="4323394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81" y="815124"/>
            <a:ext cx="4680493" cy="909596"/>
          </a:xfrm>
          <a:prstGeom prst="rect">
            <a:avLst/>
          </a:prstGeom>
          <a:solidFill>
            <a:srgbClr val="CCC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2C96FE-EAB1-4041-8087-AFAB429E356F}"/>
              </a:ext>
            </a:extLst>
          </p:cNvPr>
          <p:cNvSpPr/>
          <p:nvPr/>
        </p:nvSpPr>
        <p:spPr>
          <a:xfrm>
            <a:off x="108519" y="1658053"/>
            <a:ext cx="119323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EVX-01, in combination with pembrolizumab, demonstrated: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 well tolerated safety profile consistent with phase 1 data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75%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ORR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92%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of responders demonstrating sustained response at 24 months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Ability to induce potent &amp; sustained T-cell responses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Evaxion’s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 AI-Immunology platform successfully (81%) predicted neoantigens inducing T-cell response </a:t>
            </a: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DA723C-305F-4CDD-9559-E8C6A0722144}"/>
              </a:ext>
            </a:extLst>
          </p:cNvPr>
          <p:cNvSpPr/>
          <p:nvPr/>
        </p:nvSpPr>
        <p:spPr>
          <a:xfrm>
            <a:off x="188480" y="688557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94D60-2D0F-4C8C-A104-F990403EF73E}"/>
              </a:ext>
            </a:extLst>
          </p:cNvPr>
          <p:cNvSpPr/>
          <p:nvPr/>
        </p:nvSpPr>
        <p:spPr>
          <a:xfrm>
            <a:off x="-50800" y="6282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4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E48F11-0027-4EA2-B72C-CCAB69A501AE}"/>
              </a:ext>
            </a:extLst>
          </p:cNvPr>
          <p:cNvSpPr/>
          <p:nvPr/>
        </p:nvSpPr>
        <p:spPr>
          <a:xfrm>
            <a:off x="-95045" y="6315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203199" y="1728373"/>
            <a:ext cx="11874033" cy="3744632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45" y="972174"/>
            <a:ext cx="4680493" cy="909596"/>
          </a:xfrm>
          <a:prstGeom prst="rect">
            <a:avLst/>
          </a:prstGeom>
          <a:solidFill>
            <a:srgbClr val="CCC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C96FE-EAB1-4041-8087-AFAB429E356F}"/>
              </a:ext>
            </a:extLst>
          </p:cNvPr>
          <p:cNvSpPr/>
          <p:nvPr/>
        </p:nvSpPr>
        <p:spPr>
          <a:xfrm>
            <a:off x="123238" y="1810464"/>
            <a:ext cx="119323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All patients initiated EVX-01 as planned with 100% manufacturing success rate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These findings support continued development of EVX-01 in high-risk melanoma, and discussions with regulatory authorities are ongoing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A723C-305F-4CDD-9559-E8C6A0722144}"/>
              </a:ext>
            </a:extLst>
          </p:cNvPr>
          <p:cNvSpPr/>
          <p:nvPr/>
        </p:nvSpPr>
        <p:spPr>
          <a:xfrm>
            <a:off x="283103" y="848536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237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9B92D-BD41-4D94-B186-224AB711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73" y="2087827"/>
            <a:ext cx="10092267" cy="26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821" y="1066688"/>
            <a:ext cx="11874033" cy="493471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DA835-C5DD-422C-B315-379BCB181462}"/>
              </a:ext>
            </a:extLst>
          </p:cNvPr>
          <p:cNvSpPr/>
          <p:nvPr/>
        </p:nvSpPr>
        <p:spPr>
          <a:xfrm>
            <a:off x="259644" y="1066689"/>
            <a:ext cx="119323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  <a:cs typeface="Aldhabi" panose="01000000000000000000" pitchFamily="2" charset="-78"/>
              </a:rPr>
              <a:t>Outcomes of melanoma patients have improved in the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last decade</a:t>
            </a:r>
            <a:r>
              <a:rPr lang="en-US" sz="2400" b="1" dirty="0">
                <a:latin typeface="Arial Narrow" panose="020B0606020202030204" pitchFamily="34" charset="0"/>
                <a:cs typeface="Aldhabi" panose="01000000000000000000" pitchFamily="2" charset="-78"/>
              </a:rPr>
              <a:t>, but a big unmet need remains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Arial Narrow" panose="020B0606020202030204" pitchFamily="34" charset="0"/>
              <a:cs typeface="Aldhabi" panose="010000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  <a:cs typeface="Aldhabi" panose="01000000000000000000" pitchFamily="2" charset="-78"/>
              </a:rPr>
              <a:t>Personalized cancer vaccines have been shown to be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feasible</a:t>
            </a:r>
            <a:r>
              <a:rPr lang="en-US" sz="2400" b="1" dirty="0">
                <a:latin typeface="Arial Narrow" panose="020B0606020202030204" pitchFamily="34" charset="0"/>
                <a:cs typeface="Aldhabi" panose="01000000000000000000" pitchFamily="2" charset="-78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safe</a:t>
            </a:r>
            <a:r>
              <a:rPr lang="en-US" sz="2400" b="1" dirty="0">
                <a:latin typeface="Arial Narrow" panose="020B0606020202030204" pitchFamily="34" charset="0"/>
                <a:cs typeface="Aldhabi" panose="01000000000000000000" pitchFamily="2" charset="-78"/>
              </a:rPr>
              <a:t> and immunogenic in clinical trials in patients with melanoma</a:t>
            </a:r>
            <a:r>
              <a:rPr lang="en-US" sz="1400" b="1" dirty="0">
                <a:latin typeface="Arial Narrow" panose="020B0606020202030204" pitchFamily="34" charset="0"/>
                <a:cs typeface="Aldhabi" panose="01000000000000000000" pitchFamily="2" charset="-78"/>
              </a:rPr>
              <a:t>1,2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Arial Narrow" panose="020B0606020202030204" pitchFamily="34" charset="0"/>
              <a:cs typeface="Aldhabi" panose="010000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  <a:cs typeface="Aldhabi" panose="01000000000000000000" pitchFamily="2" charset="-78"/>
              </a:rPr>
              <a:t>EVX-01 is a personalized peptide-based neoantigen vaccine that has shown promising early clinical activity with good safety profile</a:t>
            </a:r>
            <a:r>
              <a:rPr lang="en-US" sz="1400" b="1" dirty="0">
                <a:latin typeface="Arial Narrow" panose="020B0606020202030204" pitchFamily="34" charset="0"/>
                <a:cs typeface="Aldhabi" panose="01000000000000000000" pitchFamily="2" charset="-78"/>
              </a:rPr>
              <a:t>1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3333F-C1AD-4376-A5A2-A114A68A7635}"/>
              </a:ext>
            </a:extLst>
          </p:cNvPr>
          <p:cNvSpPr/>
          <p:nvPr/>
        </p:nvSpPr>
        <p:spPr>
          <a:xfrm>
            <a:off x="0" y="63460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00" dirty="0">
                <a:latin typeface="Arial" panose="020B0604020202020204" pitchFamily="34" charset="0"/>
              </a:rPr>
              <a:t>1Mørk et al, JITC, 2024 </a:t>
            </a:r>
          </a:p>
          <a:p>
            <a:r>
              <a:rPr lang="en-US" sz="400" dirty="0">
                <a:latin typeface="Arial" panose="020B0604020202020204" pitchFamily="34" charset="0"/>
              </a:rPr>
              <a:t>2Weber et al, Lancet, 2024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24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CB5FB54A-E43F-44A2-AB52-DA1EF0771582}"/>
              </a:ext>
            </a:extLst>
          </p:cNvPr>
          <p:cNvSpPr txBox="1"/>
          <p:nvPr/>
        </p:nvSpPr>
        <p:spPr>
          <a:xfrm>
            <a:off x="-973627" y="269721"/>
            <a:ext cx="37809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Introduction</a:t>
            </a:r>
          </a:p>
        </p:txBody>
      </p:sp>
      <p:sp>
        <p:nvSpPr>
          <p:cNvPr id="37" name="任意多边形 7">
            <a:extLst>
              <a:ext uri="{FF2B5EF4-FFF2-40B4-BE49-F238E27FC236}">
                <a16:creationId xmlns:a16="http://schemas.microsoft.com/office/drawing/2014/main" id="{5060744F-731D-4CEC-B2AE-82E4597F13E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709479" y="846364"/>
            <a:ext cx="7503165" cy="5715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74" tIns="25137" rIns="50274" bIns="25137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9pPr>
          </a:lstStyle>
          <a:p>
            <a:pPr algn="ctr"/>
            <a:endParaRPr lang="zh-CN" altLang="en-US" sz="105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38" name="任意多边形 8">
            <a:extLst>
              <a:ext uri="{FF2B5EF4-FFF2-40B4-BE49-F238E27FC236}">
                <a16:creationId xmlns:a16="http://schemas.microsoft.com/office/drawing/2014/main" id="{543B523D-D98C-4797-BF51-4703362082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1577" y="617099"/>
            <a:ext cx="307902" cy="286415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274" tIns="25137" rIns="50274" bIns="25137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F0502020204030204"/>
                <a:ea typeface="+mn-ea"/>
                <a:cs typeface="+mn-cs"/>
              </a:defRPr>
            </a:lvl9pPr>
          </a:lstStyle>
          <a:p>
            <a:pPr algn="ctr"/>
            <a:endParaRPr lang="zh-CN" altLang="en-US" sz="1050">
              <a:solidFill>
                <a:srgbClr val="7EC234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C3490C-1D18-4C42-B4BE-781897DE09F6}"/>
              </a:ext>
            </a:extLst>
          </p:cNvPr>
          <p:cNvGrpSpPr/>
          <p:nvPr/>
        </p:nvGrpSpPr>
        <p:grpSpPr>
          <a:xfrm>
            <a:off x="555528" y="1618593"/>
            <a:ext cx="9825258" cy="4428720"/>
            <a:chOff x="863432" y="1767993"/>
            <a:chExt cx="9825258" cy="4428720"/>
          </a:xfrm>
        </p:grpSpPr>
        <p:sp>
          <p:nvSpPr>
            <p:cNvPr id="41" name="空心弧 40"/>
            <p:cNvSpPr/>
            <p:nvPr/>
          </p:nvSpPr>
          <p:spPr>
            <a:xfrm rot="5400000">
              <a:off x="862802" y="1930599"/>
              <a:ext cx="4091172" cy="4089911"/>
            </a:xfrm>
            <a:prstGeom prst="blockArc">
              <a:avLst>
                <a:gd name="adj1" fmla="val 10800000"/>
                <a:gd name="adj2" fmla="val 6953"/>
                <a:gd name="adj3" fmla="val 124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1" rIns="91403" bIns="45701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2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Arial" pitchFamily="34" charset="0"/>
                <a:sym typeface="Source Han Serif SC" panose="02020400000000000000" pitchFamily="18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690760" y="1992327"/>
              <a:ext cx="512649" cy="512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1" rIns="91403" bIns="45701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2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Arial" pitchFamily="34" charset="0"/>
                <a:sym typeface="Source Han Serif SC" panose="02020400000000000000" pitchFamily="18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553326" y="3078701"/>
              <a:ext cx="512649" cy="5128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1" rIns="91403" bIns="45701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2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Arial" pitchFamily="34" charset="0"/>
                <a:sym typeface="Source Han Serif SC" panose="02020400000000000000" pitchFamily="18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564024" y="4345977"/>
              <a:ext cx="512649" cy="512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1" rIns="91403" bIns="45701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2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Arial" pitchFamily="34" charset="0"/>
                <a:sym typeface="Source Han Serif SC" panose="02020400000000000000" pitchFamily="18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4885" y="5462245"/>
              <a:ext cx="512649" cy="5128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1" rIns="91403" bIns="45701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F050202020403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532">
                <a:solidFill>
                  <a:schemeClr val="bg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Arial" pitchFamily="34" charset="0"/>
                <a:sym typeface="Source Han Serif SC" panose="02020400000000000000" pitchFamily="18" charset="-122"/>
              </a:endParaRPr>
            </a:p>
          </p:txBody>
        </p:sp>
        <p:grpSp>
          <p:nvGrpSpPr>
            <p:cNvPr id="3" name="组合 51"/>
            <p:cNvGrpSpPr/>
            <p:nvPr/>
          </p:nvGrpSpPr>
          <p:grpSpPr>
            <a:xfrm>
              <a:off x="4200237" y="1767993"/>
              <a:ext cx="2390217" cy="956128"/>
              <a:chOff x="4340951" y="1564822"/>
              <a:chExt cx="2390955" cy="956128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4340951" y="2045561"/>
                <a:ext cx="1440000" cy="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5775778" y="1564822"/>
                <a:ext cx="956128" cy="9561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532">
                  <a:latin typeface="Source Han Serif SC" panose="02020400000000000000" pitchFamily="18" charset="-122"/>
                  <a:ea typeface="Source Han Serif SC" panose="02020400000000000000" pitchFamily="18" charset="-122"/>
                  <a:cs typeface="Arial" pitchFamily="34" charset="0"/>
                  <a:sym typeface="Source Han Serif SC" panose="02020400000000000000" pitchFamily="18" charset="-122"/>
                </a:endParaRPr>
              </a:p>
            </p:txBody>
          </p:sp>
          <p:grpSp>
            <p:nvGrpSpPr>
              <p:cNvPr id="4" name="组合 54"/>
              <p:cNvGrpSpPr>
                <a:grpSpLocks noChangeAspect="1"/>
              </p:cNvGrpSpPr>
              <p:nvPr/>
            </p:nvGrpSpPr>
            <p:grpSpPr>
              <a:xfrm>
                <a:off x="6044150" y="1775120"/>
                <a:ext cx="419385" cy="504000"/>
                <a:chOff x="5072479" y="2378340"/>
                <a:chExt cx="239649" cy="288000"/>
              </a:xfrm>
            </p:grpSpPr>
            <p:sp>
              <p:nvSpPr>
                <p:cNvPr id="56" name="Freeform 846"/>
                <p:cNvSpPr/>
                <p:nvPr/>
              </p:nvSpPr>
              <p:spPr bwMode="auto">
                <a:xfrm>
                  <a:off x="5072479" y="2432997"/>
                  <a:ext cx="239649" cy="233343"/>
                </a:xfrm>
                <a:custGeom>
                  <a:avLst/>
                  <a:gdLst>
                    <a:gd name="T0" fmla="*/ 29 w 48"/>
                    <a:gd name="T1" fmla="*/ 0 h 47"/>
                    <a:gd name="T2" fmla="*/ 29 w 48"/>
                    <a:gd name="T3" fmla="*/ 7 h 47"/>
                    <a:gd name="T4" fmla="*/ 41 w 48"/>
                    <a:gd name="T5" fmla="*/ 23 h 47"/>
                    <a:gd name="T6" fmla="*/ 24 w 48"/>
                    <a:gd name="T7" fmla="*/ 41 h 47"/>
                    <a:gd name="T8" fmla="*/ 6 w 48"/>
                    <a:gd name="T9" fmla="*/ 23 h 47"/>
                    <a:gd name="T10" fmla="*/ 18 w 48"/>
                    <a:gd name="T11" fmla="*/ 7 h 47"/>
                    <a:gd name="T12" fmla="*/ 18 w 48"/>
                    <a:gd name="T13" fmla="*/ 0 h 47"/>
                    <a:gd name="T14" fmla="*/ 0 w 48"/>
                    <a:gd name="T15" fmla="*/ 23 h 47"/>
                    <a:gd name="T16" fmla="*/ 24 w 48"/>
                    <a:gd name="T17" fmla="*/ 47 h 47"/>
                    <a:gd name="T18" fmla="*/ 48 w 48"/>
                    <a:gd name="T19" fmla="*/ 23 h 47"/>
                    <a:gd name="T20" fmla="*/ 29 w 48"/>
                    <a:gd name="T2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47">
                      <a:moveTo>
                        <a:pt x="29" y="0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6" y="9"/>
                        <a:pt x="41" y="16"/>
                        <a:pt x="41" y="23"/>
                      </a:cubicBezTo>
                      <a:cubicBezTo>
                        <a:pt x="41" y="33"/>
                        <a:pt x="33" y="41"/>
                        <a:pt x="24" y="41"/>
                      </a:cubicBezTo>
                      <a:cubicBezTo>
                        <a:pt x="14" y="41"/>
                        <a:pt x="6" y="33"/>
                        <a:pt x="6" y="23"/>
                      </a:cubicBezTo>
                      <a:cubicBezTo>
                        <a:pt x="6" y="16"/>
                        <a:pt x="11" y="9"/>
                        <a:pt x="18" y="7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2"/>
                        <a:pt x="0" y="12"/>
                        <a:pt x="0" y="23"/>
                      </a:cubicBezTo>
                      <a:cubicBezTo>
                        <a:pt x="0" y="37"/>
                        <a:pt x="10" y="47"/>
                        <a:pt x="24" y="47"/>
                      </a:cubicBezTo>
                      <a:cubicBezTo>
                        <a:pt x="37" y="47"/>
                        <a:pt x="48" y="37"/>
                        <a:pt x="48" y="23"/>
                      </a:cubicBezTo>
                      <a:cubicBezTo>
                        <a:pt x="48" y="12"/>
                        <a:pt x="40" y="2"/>
                        <a:pt x="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09" tIns="81255" rIns="162509" bIns="81255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532">
                    <a:latin typeface="Source Han Serif SC" panose="02020400000000000000" pitchFamily="18" charset="-122"/>
                    <a:ea typeface="Source Han Serif SC" panose="02020400000000000000" pitchFamily="18" charset="-122"/>
                    <a:cs typeface="Arial" pitchFamily="34" charset="0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57" name="Freeform 847"/>
                <p:cNvSpPr/>
                <p:nvPr/>
              </p:nvSpPr>
              <p:spPr bwMode="auto">
                <a:xfrm>
                  <a:off x="5167078" y="2378340"/>
                  <a:ext cx="44147" cy="138744"/>
                </a:xfrm>
                <a:custGeom>
                  <a:avLst/>
                  <a:gdLst>
                    <a:gd name="T0" fmla="*/ 7 w 9"/>
                    <a:gd name="T1" fmla="*/ 0 h 28"/>
                    <a:gd name="T2" fmla="*/ 2 w 9"/>
                    <a:gd name="T3" fmla="*/ 0 h 28"/>
                    <a:gd name="T4" fmla="*/ 0 w 9"/>
                    <a:gd name="T5" fmla="*/ 2 h 28"/>
                    <a:gd name="T6" fmla="*/ 0 w 9"/>
                    <a:gd name="T7" fmla="*/ 10 h 28"/>
                    <a:gd name="T8" fmla="*/ 0 w 9"/>
                    <a:gd name="T9" fmla="*/ 16 h 28"/>
                    <a:gd name="T10" fmla="*/ 0 w 9"/>
                    <a:gd name="T11" fmla="*/ 26 h 28"/>
                    <a:gd name="T12" fmla="*/ 2 w 9"/>
                    <a:gd name="T13" fmla="*/ 28 h 28"/>
                    <a:gd name="T14" fmla="*/ 7 w 9"/>
                    <a:gd name="T15" fmla="*/ 28 h 28"/>
                    <a:gd name="T16" fmla="*/ 9 w 9"/>
                    <a:gd name="T17" fmla="*/ 26 h 28"/>
                    <a:gd name="T18" fmla="*/ 9 w 9"/>
                    <a:gd name="T19" fmla="*/ 16 h 28"/>
                    <a:gd name="T20" fmla="*/ 9 w 9"/>
                    <a:gd name="T21" fmla="*/ 10 h 28"/>
                    <a:gd name="T22" fmla="*/ 9 w 9"/>
                    <a:gd name="T23" fmla="*/ 2 h 28"/>
                    <a:gd name="T24" fmla="*/ 7 w 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8">
                      <a:moveTo>
                        <a:pt x="7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1" y="28"/>
                        <a:pt x="2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8"/>
                        <a:pt x="9" y="27"/>
                        <a:pt x="9" y="2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09" tIns="81255" rIns="162509" bIns="81255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532">
                    <a:latin typeface="Source Han Serif SC" panose="02020400000000000000" pitchFamily="18" charset="-122"/>
                    <a:ea typeface="Source Han Serif SC" panose="02020400000000000000" pitchFamily="18" charset="-122"/>
                    <a:cs typeface="Arial" pitchFamily="34" charset="0"/>
                    <a:sym typeface="Source Han Serif SC" panose="02020400000000000000" pitchFamily="18" charset="-122"/>
                  </a:endParaRPr>
                </a:p>
              </p:txBody>
            </p:sp>
          </p:grpSp>
        </p:grpSp>
        <p:grpSp>
          <p:nvGrpSpPr>
            <p:cNvPr id="5" name="组合 57"/>
            <p:cNvGrpSpPr/>
            <p:nvPr/>
          </p:nvGrpSpPr>
          <p:grpSpPr>
            <a:xfrm>
              <a:off x="4207539" y="5240585"/>
              <a:ext cx="2382917" cy="956128"/>
              <a:chOff x="4348253" y="4975681"/>
              <a:chExt cx="2383653" cy="956128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4348253" y="5453745"/>
                <a:ext cx="1440000" cy="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椭圆 59"/>
              <p:cNvSpPr/>
              <p:nvPr/>
            </p:nvSpPr>
            <p:spPr>
              <a:xfrm>
                <a:off x="5775778" y="4975681"/>
                <a:ext cx="956128" cy="9561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532">
                  <a:latin typeface="Source Han Serif SC" panose="02020400000000000000" pitchFamily="18" charset="-122"/>
                  <a:ea typeface="Source Han Serif SC" panose="02020400000000000000" pitchFamily="18" charset="-122"/>
                  <a:cs typeface="Arial" pitchFamily="34" charset="0"/>
                  <a:sym typeface="Source Han Serif SC" panose="02020400000000000000" pitchFamily="18" charset="-122"/>
                </a:endParaRPr>
              </a:p>
            </p:txBody>
          </p:sp>
        </p:grpSp>
        <p:grpSp>
          <p:nvGrpSpPr>
            <p:cNvPr id="6" name="组合 61"/>
            <p:cNvGrpSpPr/>
            <p:nvPr/>
          </p:nvGrpSpPr>
          <p:grpSpPr>
            <a:xfrm>
              <a:off x="5053101" y="2857041"/>
              <a:ext cx="3363564" cy="956128"/>
              <a:chOff x="5471876" y="2623003"/>
              <a:chExt cx="3364602" cy="956128"/>
            </a:xfrm>
          </p:grpSpPr>
          <p:cxnSp>
            <p:nvCxnSpPr>
              <p:cNvPr id="63" name="直接连接符 62"/>
              <p:cNvCxnSpPr>
                <a:stCxn id="43" idx="6"/>
                <a:endCxn id="64" idx="2"/>
              </p:cNvCxnSpPr>
              <p:nvPr/>
            </p:nvCxnSpPr>
            <p:spPr>
              <a:xfrm>
                <a:off x="5471876" y="3101067"/>
                <a:ext cx="2408474" cy="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880350" y="2623003"/>
                <a:ext cx="956128" cy="9561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532">
                  <a:latin typeface="Source Han Serif SC" panose="02020400000000000000" pitchFamily="18" charset="-122"/>
                  <a:ea typeface="Source Han Serif SC" panose="02020400000000000000" pitchFamily="18" charset="-122"/>
                  <a:cs typeface="Arial" pitchFamily="34" charset="0"/>
                  <a:sym typeface="Source Han Serif SC" panose="02020400000000000000" pitchFamily="18" charset="-122"/>
                </a:endParaRPr>
              </a:p>
            </p:txBody>
          </p:sp>
        </p:grpSp>
        <p:grpSp>
          <p:nvGrpSpPr>
            <p:cNvPr id="7" name="组合 65"/>
            <p:cNvGrpSpPr/>
            <p:nvPr/>
          </p:nvGrpSpPr>
          <p:grpSpPr>
            <a:xfrm>
              <a:off x="5065977" y="4124317"/>
              <a:ext cx="3350687" cy="956128"/>
              <a:chOff x="5484757" y="3890281"/>
              <a:chExt cx="3351721" cy="956128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5484757" y="4384386"/>
                <a:ext cx="2372336" cy="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椭圆 67"/>
              <p:cNvSpPr/>
              <p:nvPr/>
            </p:nvSpPr>
            <p:spPr>
              <a:xfrm>
                <a:off x="7880350" y="3890281"/>
                <a:ext cx="956128" cy="9561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532">
                  <a:latin typeface="Source Han Serif SC" panose="02020400000000000000" pitchFamily="18" charset="-122"/>
                  <a:ea typeface="Source Han Serif SC" panose="02020400000000000000" pitchFamily="18" charset="-122"/>
                  <a:cs typeface="Arial" pitchFamily="34" charset="0"/>
                  <a:sym typeface="Source Han Serif SC" panose="02020400000000000000" pitchFamily="18" charset="-122"/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6641639" y="1952671"/>
              <a:ext cx="184656" cy="338516"/>
            </a:xfrm>
            <a:prstGeom prst="rect">
              <a:avLst/>
            </a:prstGeom>
          </p:spPr>
          <p:txBody>
            <a:bodyPr wrap="none" lIns="91403" tIns="45701" rIns="91403" bIns="4570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73" name="矩形 47"/>
            <p:cNvSpPr>
              <a:spLocks noChangeArrowheads="1"/>
            </p:cNvSpPr>
            <p:nvPr/>
          </p:nvSpPr>
          <p:spPr bwMode="auto">
            <a:xfrm>
              <a:off x="7301903" y="1992373"/>
              <a:ext cx="3386787" cy="28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3" tIns="45701" rIns="91403" bIns="4570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5pPr>
              <a:lvl6pPr marL="25146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6pPr>
              <a:lvl7pPr marL="29718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7pPr>
              <a:lvl8pPr marL="34290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8pPr>
              <a:lvl9pPr marL="3886200" indent="-228600" algn="l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n-cs"/>
                  <a:sym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 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6641639" y="5536595"/>
              <a:ext cx="1856524" cy="338516"/>
            </a:xfrm>
            <a:prstGeom prst="rect">
              <a:avLst/>
            </a:prstGeom>
          </p:spPr>
          <p:txBody>
            <a:bodyPr wrap="none" lIns="91403" tIns="45701" rIns="91403" bIns="4570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Immunotherapy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8416664" y="3125927"/>
              <a:ext cx="184656" cy="338516"/>
            </a:xfrm>
            <a:prstGeom prst="rect">
              <a:avLst/>
            </a:prstGeom>
          </p:spPr>
          <p:txBody>
            <a:bodyPr wrap="none" lIns="91403" tIns="45701" rIns="91403" bIns="4570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8433810" y="4417357"/>
              <a:ext cx="184656" cy="338516"/>
            </a:xfrm>
            <a:prstGeom prst="rect">
              <a:avLst/>
            </a:prstGeom>
          </p:spPr>
          <p:txBody>
            <a:bodyPr wrap="none" lIns="91403" tIns="45701" rIns="91403" bIns="4570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8" name="组合 79"/>
            <p:cNvGrpSpPr/>
            <p:nvPr/>
          </p:nvGrpSpPr>
          <p:grpSpPr>
            <a:xfrm>
              <a:off x="1340245" y="2392777"/>
              <a:ext cx="3159097" cy="3160073"/>
              <a:chOff x="1103084" y="2155824"/>
              <a:chExt cx="3176815" cy="3176815"/>
            </a:xfrm>
            <a:solidFill>
              <a:schemeClr val="accent1"/>
            </a:solidFill>
          </p:grpSpPr>
          <p:sp>
            <p:nvSpPr>
              <p:cNvPr id="81" name="椭圆 80"/>
              <p:cNvSpPr/>
              <p:nvPr/>
            </p:nvSpPr>
            <p:spPr>
              <a:xfrm>
                <a:off x="1103084" y="2155824"/>
                <a:ext cx="3176815" cy="3176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399">
                  <a:latin typeface="Source Han Serif SC" panose="02020400000000000000" pitchFamily="18" charset="-122"/>
                  <a:ea typeface="Source Han Serif SC" panose="02020400000000000000" pitchFamily="18" charset="-122"/>
                  <a:cs typeface="Arial" pitchFamily="34" charset="0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227752" y="2269803"/>
                <a:ext cx="2931450" cy="29314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F05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399">
                  <a:latin typeface="Source Han Serif SC" panose="02020400000000000000" pitchFamily="18" charset="-122"/>
                  <a:ea typeface="Source Han Serif SC" panose="02020400000000000000" pitchFamily="18" charset="-122"/>
                  <a:cs typeface="Arial" pitchFamily="34" charset="0"/>
                  <a:sym typeface="Source Han Serif SC" panose="02020400000000000000" pitchFamily="18" charset="-122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C3A1E0-C1FA-479E-92E4-C19CC7AFF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579" y="3187781"/>
              <a:ext cx="1201618" cy="1250775"/>
            </a:xfrm>
            <a:prstGeom prst="roundRect">
              <a:avLst>
                <a:gd name="adj" fmla="val 700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32A716-2586-4C15-3122-EDBDD223C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159" y="5415926"/>
              <a:ext cx="623682" cy="6236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E1A5F5-2A5B-2BFA-42AA-88F1AAA99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239" y="2983717"/>
              <a:ext cx="705018" cy="7050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FDBEBAC-A05E-BAF9-7841-072EBEE2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816" y="4082055"/>
              <a:ext cx="1008097" cy="10080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E05237C-B58E-42AD-BD9F-40CEA3DE78EF}"/>
              </a:ext>
            </a:extLst>
          </p:cNvPr>
          <p:cNvSpPr/>
          <p:nvPr/>
        </p:nvSpPr>
        <p:spPr>
          <a:xfrm>
            <a:off x="8269878" y="4245460"/>
            <a:ext cx="3889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Personalized cancer vaccines </a:t>
            </a:r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FA861-08F9-4431-B774-29C12799D2E3}"/>
              </a:ext>
            </a:extLst>
          </p:cNvPr>
          <p:cNvSpPr/>
          <p:nvPr/>
        </p:nvSpPr>
        <p:spPr>
          <a:xfrm>
            <a:off x="6417980" y="1789469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melanoma patients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20F63D-01C1-4D58-B0D6-1B84FDD5C00E}"/>
              </a:ext>
            </a:extLst>
          </p:cNvPr>
          <p:cNvSpPr/>
          <p:nvPr/>
        </p:nvSpPr>
        <p:spPr>
          <a:xfrm>
            <a:off x="8261067" y="2078316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Prof. Adnan </a:t>
            </a:r>
            <a:r>
              <a:rPr lang="en-US" sz="1200" dirty="0" err="1">
                <a:latin typeface="Arial" panose="020B0604020202020204" pitchFamily="34" charset="0"/>
              </a:rPr>
              <a:t>Khattak</a:t>
            </a:r>
            <a:r>
              <a:rPr lang="en-US" sz="1200" dirty="0">
                <a:latin typeface="Arial" panose="020B0604020202020204" pitchFamily="34" charset="0"/>
              </a:rPr>
              <a:t> </a:t>
            </a:r>
          </a:p>
          <a:p>
            <a:r>
              <a:rPr lang="en-US" sz="700" dirty="0">
                <a:latin typeface="Arial" panose="020B0604020202020204" pitchFamily="34" charset="0"/>
              </a:rPr>
              <a:t>MBBS, FRACP, PhD </a:t>
            </a:r>
          </a:p>
          <a:p>
            <a:r>
              <a:rPr lang="en-US" sz="700" dirty="0">
                <a:latin typeface="Arial" panose="020B0604020202020204" pitchFamily="34" charset="0"/>
              </a:rPr>
              <a:t>17th October 2025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132158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35" y="87317"/>
            <a:ext cx="11608066" cy="6563739"/>
          </a:xfrm>
          <a:prstGeom prst="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41089-8FBC-443F-A46A-BCFA3C31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28" y="411497"/>
            <a:ext cx="6819141" cy="5915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6C7492-CA0A-4A49-9347-838F04B59E32}"/>
              </a:ext>
            </a:extLst>
          </p:cNvPr>
          <p:cNvSpPr/>
          <p:nvPr/>
        </p:nvSpPr>
        <p:spPr>
          <a:xfrm>
            <a:off x="-245958" y="524738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245" y="1153316"/>
            <a:ext cx="11937608" cy="41945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7579"/>
            <a:ext cx="6764594" cy="96858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189C0-CFAD-493E-8289-D6519E9B1CA5}"/>
              </a:ext>
            </a:extLst>
          </p:cNvPr>
          <p:cNvSpPr/>
          <p:nvPr/>
        </p:nvSpPr>
        <p:spPr>
          <a:xfrm>
            <a:off x="107244" y="206747"/>
            <a:ext cx="1172915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Patients &amp; Study Design </a:t>
            </a:r>
          </a:p>
          <a:p>
            <a:pPr>
              <a:lnSpc>
                <a:spcPct val="150000"/>
              </a:lnSpc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2, n=16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Stage III/IV unresectable melanoma patients with no prior therapy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Study Endpoints: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Conversion rate: SD. PR/CR or PR  .  CR per RECIST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&amp; Duration of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0CE450-6D91-4C81-828B-F69179D7A7A4}"/>
              </a:ext>
            </a:extLst>
          </p:cNvPr>
          <p:cNvSpPr/>
          <p:nvPr/>
        </p:nvSpPr>
        <p:spPr>
          <a:xfrm>
            <a:off x="-124178" y="5103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98324"/>
            <a:ext cx="8396748" cy="6292644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19BD2-E68D-4DDA-9456-1EB8E977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67" y="421057"/>
            <a:ext cx="6401530" cy="5556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CF2AA3-D6E9-4497-AA72-0B14CC8ADB35}"/>
              </a:ext>
            </a:extLst>
          </p:cNvPr>
          <p:cNvSpPr/>
          <p:nvPr/>
        </p:nvSpPr>
        <p:spPr>
          <a:xfrm>
            <a:off x="-157092" y="574451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0" dirty="0">
                <a:latin typeface="Arial" panose="020B0604020202020204" pitchFamily="34" charset="0"/>
              </a:rPr>
              <a:t> </a:t>
            </a:r>
            <a:r>
              <a:rPr lang="en-US" sz="5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922" y="1485824"/>
            <a:ext cx="11874033" cy="4351557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F51F8-33BD-4FD1-BAD7-BB18945BC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9"/>
          <a:stretch/>
        </p:blipFill>
        <p:spPr>
          <a:xfrm>
            <a:off x="923217" y="1962119"/>
            <a:ext cx="10463535" cy="3340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39" y="788538"/>
            <a:ext cx="6140046" cy="101782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91B8E-B656-48D2-89D2-BD8244485491}"/>
              </a:ext>
            </a:extLst>
          </p:cNvPr>
          <p:cNvSpPr/>
          <p:nvPr/>
        </p:nvSpPr>
        <p:spPr>
          <a:xfrm>
            <a:off x="164791" y="788538"/>
            <a:ext cx="6096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Patients &amp; Study Design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918256-55EA-4CE3-B8B1-51E336405118}"/>
              </a:ext>
            </a:extLst>
          </p:cNvPr>
          <p:cNvSpPr/>
          <p:nvPr/>
        </p:nvSpPr>
        <p:spPr>
          <a:xfrm>
            <a:off x="14939" y="5103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779" y="1255782"/>
            <a:ext cx="11024315" cy="4336878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2348"/>
            <a:ext cx="6517120" cy="1112259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60EFC-1C70-44AE-A60A-7F3463C7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2" y="325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Safety and Efficacy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E92260-DADE-43F3-B349-668AE301FF27}"/>
              </a:ext>
            </a:extLst>
          </p:cNvPr>
          <p:cNvSpPr/>
          <p:nvPr/>
        </p:nvSpPr>
        <p:spPr>
          <a:xfrm>
            <a:off x="595925" y="1727911"/>
            <a:ext cx="10533893" cy="298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EVX-01: No ≥ Grade 3 AEs attributed to EVX-01 only; 2 grade 2 AEs, and 18 grade 1 AEs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Pembrolizumab &amp; EVX-01 combination: 1 x G3/4 AE (pancreatitis/DKA)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75% Best ORR (12/16)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100% manufacturing success rate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F930F-8A5F-4110-BF2B-007F4E4A11C3}"/>
              </a:ext>
            </a:extLst>
          </p:cNvPr>
          <p:cNvSpPr/>
          <p:nvPr/>
        </p:nvSpPr>
        <p:spPr>
          <a:xfrm>
            <a:off x="-320322" y="574919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0" dirty="0">
                <a:latin typeface="Arial" panose="020B0604020202020204" pitchFamily="34" charset="0"/>
              </a:rPr>
              <a:t> </a:t>
            </a:r>
            <a:r>
              <a:rPr lang="en-US" sz="5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632" y="211282"/>
            <a:ext cx="11444750" cy="6209183"/>
          </a:xfrm>
          <a:prstGeom prst="rect">
            <a:avLst/>
          </a:prstGeom>
          <a:solidFill>
            <a:srgbClr val="CCE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5E7A8-A9C1-4DEF-A72C-437C37A6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46" y="480449"/>
            <a:ext cx="9468465" cy="5731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F9F598-B855-45AC-A24C-91A41A6D6A62}"/>
              </a:ext>
            </a:extLst>
          </p:cNvPr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</a:rPr>
              <a:t>1Oncology, One Clinical Research, Hollywood Private Hospital &amp; Edith Cowan University, Perth, WA, Australia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26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45840"/>
  <p:tag name="MH" val="20160830110547"/>
  <p:tag name="MH_LIBRARY" val="CONTENTS"/>
  <p:tag name="MH_TYPE" val="OTHE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45840"/>
  <p:tag name="MH" val="20160830110547"/>
  <p:tag name="MH_LIBRARY" val="CONTENTS"/>
  <p:tag name="MH_TYPE" val="OTHER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449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Devanagari</vt:lpstr>
      <vt:lpstr>Aharoni</vt:lpstr>
      <vt:lpstr>Aldhabi</vt:lpstr>
      <vt:lpstr>Arial</vt:lpstr>
      <vt:lpstr>Arial Narrow</vt:lpstr>
      <vt:lpstr>Bell MT</vt:lpstr>
      <vt:lpstr>Calibri</vt:lpstr>
      <vt:lpstr>Calibri Light</vt:lpstr>
      <vt:lpstr>等线</vt:lpstr>
      <vt:lpstr>Source Han Serif SC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Safety and Efficacy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DELL</cp:lastModifiedBy>
  <cp:revision>44</cp:revision>
  <dcterms:created xsi:type="dcterms:W3CDTF">2025-11-14T13:03:02Z</dcterms:created>
  <dcterms:modified xsi:type="dcterms:W3CDTF">2025-11-28T19:38:54Z</dcterms:modified>
</cp:coreProperties>
</file>